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70" r:id="rId2"/>
    <p:sldId id="258" r:id="rId3"/>
    <p:sldId id="256" r:id="rId4"/>
    <p:sldId id="257" r:id="rId5"/>
    <p:sldId id="259" r:id="rId6"/>
    <p:sldId id="260" r:id="rId7"/>
    <p:sldId id="261" r:id="rId8"/>
    <p:sldId id="284" r:id="rId9"/>
    <p:sldId id="262" r:id="rId10"/>
    <p:sldId id="263" r:id="rId11"/>
    <p:sldId id="264" r:id="rId12"/>
    <p:sldId id="265" r:id="rId13"/>
    <p:sldId id="266" r:id="rId14"/>
    <p:sldId id="267" r:id="rId15"/>
    <p:sldId id="268" r:id="rId16"/>
    <p:sldId id="269" r:id="rId17"/>
    <p:sldId id="271" r:id="rId18"/>
    <p:sldId id="272" r:id="rId19"/>
    <p:sldId id="273" r:id="rId20"/>
    <p:sldId id="274" r:id="rId21"/>
    <p:sldId id="275" r:id="rId22"/>
    <p:sldId id="276" r:id="rId23"/>
    <p:sldId id="277" r:id="rId24"/>
    <p:sldId id="278" r:id="rId25"/>
    <p:sldId id="279" r:id="rId26"/>
    <p:sldId id="280" r:id="rId27"/>
    <p:sldId id="281" r:id="rId28"/>
    <p:sldId id="283" r:id="rId29"/>
    <p:sldId id="282" r:id="rId30"/>
    <p:sldId id="285" r:id="rId31"/>
    <p:sldId id="286" r:id="rId32"/>
    <p:sldId id="287"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588" autoAdjust="0"/>
    <p:restoredTop sz="94624" autoAdjust="0"/>
  </p:normalViewPr>
  <p:slideViewPr>
    <p:cSldViewPr>
      <p:cViewPr varScale="1">
        <p:scale>
          <a:sx n="69" d="100"/>
          <a:sy n="69" d="100"/>
        </p:scale>
        <p:origin x="-141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20" name="Footer Placeholder 19"/>
          <p:cNvSpPr>
            <a:spLocks noGrp="1"/>
          </p:cNvSpPr>
          <p:nvPr>
            <p:ph type="ftr" sz="quarter" idx="11"/>
          </p:nvPr>
        </p:nvSpPr>
        <p:spPr/>
        <p:txBody>
          <a:bodyPr/>
          <a:lstStyle>
            <a:extLst/>
          </a:lstStyle>
          <a:p>
            <a:endParaRPr lang="en-US"/>
          </a:p>
        </p:txBody>
      </p:sp>
      <p:sp>
        <p:nvSpPr>
          <p:cNvPr id="10" name="Slide Number Placeholder 9"/>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1D8BD707-D9CF-40AE-B4C6-C98DA3205C09}" type="datetimeFigureOut">
              <a:rPr lang="en-US" smtClean="0"/>
              <a:pPr/>
              <a:t>3/14/2022</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B6F15528-21DE-4FAA-801E-634DDDAF4B2B}"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D8BD707-D9CF-40AE-B4C6-C98DA3205C09}" type="datetimeFigureOut">
              <a:rPr lang="en-US" smtClean="0"/>
              <a:pPr/>
              <a:t>3/14/2022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B6F15528-21DE-4FAA-801E-634DDDAF4B2B}"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fade/>
  </p:transition>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endParaRPr lang="en-US"/>
          </a:p>
        </p:txBody>
      </p:sp>
      <p:pic>
        <p:nvPicPr>
          <p:cNvPr id="1027" name="Picture 3"/>
          <p:cNvPicPr>
            <a:picLocks noChangeAspect="1" noChangeArrowheads="1"/>
          </p:cNvPicPr>
          <p:nvPr/>
        </p:nvPicPr>
        <p:blipFill>
          <a:blip r:embed="rId2"/>
          <a:srcRect/>
          <a:stretch>
            <a:fillRect/>
          </a:stretch>
        </p:blipFill>
        <p:spPr bwMode="auto">
          <a:xfrm>
            <a:off x="457200" y="609600"/>
            <a:ext cx="8620125" cy="5638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a:t>
            </a:r>
            <a:endParaRPr lang="en-US" dirty="0"/>
          </a:p>
        </p:txBody>
      </p:sp>
      <p:sp>
        <p:nvSpPr>
          <p:cNvPr id="3" name="Content Placeholder 2"/>
          <p:cNvSpPr>
            <a:spLocks noGrp="1"/>
          </p:cNvSpPr>
          <p:nvPr>
            <p:ph idx="1"/>
          </p:nvPr>
        </p:nvSpPr>
        <p:spPr/>
        <p:txBody>
          <a:bodyPr>
            <a:normAutofit lnSpcReduction="10000"/>
          </a:bodyPr>
          <a:lstStyle/>
          <a:p>
            <a:endParaRPr lang="en-US" sz="2800" dirty="0" smtClean="0"/>
          </a:p>
          <a:p>
            <a:r>
              <a:rPr lang="en-US" sz="2800" b="1" dirty="0" smtClean="0"/>
              <a:t>5. SCALABILITY</a:t>
            </a:r>
          </a:p>
          <a:p>
            <a:endParaRPr lang="en-US" sz="2800" b="1" dirty="0" smtClean="0"/>
          </a:p>
          <a:p>
            <a:r>
              <a:rPr lang="en-US" sz="2800" b="1" dirty="0" smtClean="0"/>
              <a:t>6. GLOBAL ACCESS</a:t>
            </a:r>
          </a:p>
          <a:p>
            <a:endParaRPr lang="en-US" sz="2800" b="1" dirty="0" smtClean="0"/>
          </a:p>
          <a:p>
            <a:r>
              <a:rPr lang="en-US" sz="2800" b="1" dirty="0" smtClean="0"/>
              <a:t>7. AUTOMATED UPDATES</a:t>
            </a:r>
          </a:p>
          <a:p>
            <a:endParaRPr lang="en-US" sz="2800" b="1" dirty="0" smtClean="0"/>
          </a:p>
          <a:p>
            <a:r>
              <a:rPr lang="en-US" sz="2800" b="1" dirty="0" smtClean="0"/>
              <a:t>8. QUICK DEPLOYMENT</a:t>
            </a:r>
          </a:p>
          <a:p>
            <a:endParaRPr lang="en-US" sz="2800" b="1" dirty="0" smtClean="0"/>
          </a:p>
          <a:p>
            <a:r>
              <a:rPr lang="en-US" sz="2800" b="1" dirty="0" smtClean="0"/>
              <a:t>9.READY TO USE SERVICE</a:t>
            </a:r>
            <a:endParaRPr lang="en-US" sz="2800" b="1" dirty="0"/>
          </a:p>
        </p:txBody>
      </p:sp>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DISADVANTAGES</a:t>
            </a:r>
            <a:endParaRPr lang="en-US" dirty="0"/>
          </a:p>
        </p:txBody>
      </p:sp>
      <p:sp>
        <p:nvSpPr>
          <p:cNvPr id="3" name="Content Placeholder 2"/>
          <p:cNvSpPr>
            <a:spLocks noGrp="1"/>
          </p:cNvSpPr>
          <p:nvPr>
            <p:ph idx="1"/>
          </p:nvPr>
        </p:nvSpPr>
        <p:spPr/>
        <p:txBody>
          <a:bodyPr>
            <a:normAutofit fontScale="92500" lnSpcReduction="20000"/>
          </a:bodyPr>
          <a:lstStyle/>
          <a:p>
            <a:endParaRPr lang="en-US" dirty="0" smtClean="0"/>
          </a:p>
          <a:p>
            <a:r>
              <a:rPr lang="en-US" b="1" dirty="0" smtClean="0"/>
              <a:t>1. RECURRING COST</a:t>
            </a:r>
          </a:p>
          <a:p>
            <a:endParaRPr lang="en-US" b="1" dirty="0" smtClean="0"/>
          </a:p>
          <a:p>
            <a:r>
              <a:rPr lang="en-US" b="1" dirty="0" smtClean="0"/>
              <a:t>2. SECURITY</a:t>
            </a:r>
          </a:p>
          <a:p>
            <a:pPr>
              <a:buNone/>
            </a:pPr>
            <a:endParaRPr lang="en-US" b="1" dirty="0" smtClean="0"/>
          </a:p>
          <a:p>
            <a:r>
              <a:rPr lang="en-US" b="1" dirty="0" smtClean="0"/>
              <a:t>3. LACK OF CONTROL</a:t>
            </a:r>
          </a:p>
          <a:p>
            <a:endParaRPr lang="en-US" b="1" dirty="0" smtClean="0"/>
          </a:p>
          <a:p>
            <a:r>
              <a:rPr lang="en-US" b="1" dirty="0" smtClean="0"/>
              <a:t>4</a:t>
            </a:r>
            <a:r>
              <a:rPr lang="en-US" b="1" smtClean="0"/>
              <a:t>. VENDOR </a:t>
            </a:r>
            <a:r>
              <a:rPr lang="en-US" b="1" dirty="0" smtClean="0"/>
              <a:t>LOCKED IN</a:t>
            </a:r>
          </a:p>
          <a:p>
            <a:endParaRPr lang="en-US" b="1" dirty="0" smtClean="0"/>
          </a:p>
          <a:p>
            <a:r>
              <a:rPr lang="en-US" b="1" dirty="0" smtClean="0"/>
              <a:t>5. DOWNTIME</a:t>
            </a:r>
          </a:p>
          <a:p>
            <a:endParaRPr lang="en-US" dirty="0"/>
          </a:p>
        </p:txBody>
      </p:sp>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CENTER</a:t>
            </a:r>
            <a:endParaRPr lang="en-US" dirty="0"/>
          </a:p>
        </p:txBody>
      </p:sp>
      <p:pic>
        <p:nvPicPr>
          <p:cNvPr id="6146" name="Picture 2"/>
          <p:cNvPicPr>
            <a:picLocks noGrp="1" noChangeAspect="1" noChangeArrowheads="1"/>
          </p:cNvPicPr>
          <p:nvPr>
            <p:ph idx="1"/>
          </p:nvPr>
        </p:nvPicPr>
        <p:blipFill>
          <a:blip r:embed="rId2"/>
          <a:srcRect/>
          <a:stretch>
            <a:fillRect/>
          </a:stretch>
        </p:blipFill>
        <p:spPr bwMode="auto">
          <a:xfrm>
            <a:off x="2022475" y="1833562"/>
            <a:ext cx="6324600" cy="4029075"/>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170" name="Picture 2"/>
          <p:cNvPicPr>
            <a:picLocks noGrp="1" noChangeAspect="1" noChangeArrowheads="1"/>
          </p:cNvPicPr>
          <p:nvPr>
            <p:ph idx="1"/>
          </p:nvPr>
        </p:nvPicPr>
        <p:blipFill>
          <a:blip r:embed="rId2"/>
          <a:srcRect/>
          <a:stretch>
            <a:fillRect/>
          </a:stretch>
        </p:blipFill>
        <p:spPr bwMode="auto">
          <a:xfrm>
            <a:off x="1435100" y="1619047"/>
            <a:ext cx="7499350" cy="4458106"/>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p:cNvPicPr>
            <a:picLocks noGrp="1" noChangeAspect="1" noChangeArrowheads="1"/>
          </p:cNvPicPr>
          <p:nvPr>
            <p:ph idx="1"/>
          </p:nvPr>
        </p:nvPicPr>
        <p:blipFill>
          <a:blip r:embed="rId2"/>
          <a:srcRect/>
          <a:stretch>
            <a:fillRect/>
          </a:stretch>
        </p:blipFill>
        <p:spPr bwMode="auto">
          <a:xfrm>
            <a:off x="1435100" y="1739538"/>
            <a:ext cx="7499350" cy="4217123"/>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1600" dirty="0" smtClean="0"/>
              <a:t>The </a:t>
            </a:r>
            <a:r>
              <a:rPr lang="en-US" sz="1600" b="1" dirty="0" smtClean="0"/>
              <a:t>underwater data center</a:t>
            </a:r>
            <a:r>
              <a:rPr lang="en-US" sz="1600" dirty="0" smtClean="0"/>
              <a:t> was designed with cooling systems and renewable electricity from on-shore wind and solar as well as off-shore tides and waves. </a:t>
            </a:r>
            <a:r>
              <a:rPr lang="en-US" sz="1600" b="1" dirty="0" smtClean="0"/>
              <a:t>Microsoft</a:t>
            </a:r>
            <a:r>
              <a:rPr lang="en-US" sz="1600" dirty="0" smtClean="0"/>
              <a:t> is on a journey to become carbon-negative by 2030 through advancing the efficiency and sustainability of its cloud infrastructure</a:t>
            </a:r>
            <a:endParaRPr lang="en-US" sz="1600" dirty="0"/>
          </a:p>
        </p:txBody>
      </p:sp>
      <p:pic>
        <p:nvPicPr>
          <p:cNvPr id="9218" name="Picture 2"/>
          <p:cNvPicPr>
            <a:picLocks noGrp="1" noChangeAspect="1" noChangeArrowheads="1"/>
          </p:cNvPicPr>
          <p:nvPr>
            <p:ph idx="1"/>
          </p:nvPr>
        </p:nvPicPr>
        <p:blipFill>
          <a:blip r:embed="rId2"/>
          <a:srcRect/>
          <a:stretch>
            <a:fillRect/>
          </a:stretch>
        </p:blipFill>
        <p:spPr bwMode="auto">
          <a:xfrm>
            <a:off x="1561602" y="1447800"/>
            <a:ext cx="7246345" cy="48006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sz="1400" dirty="0"/>
          </a:p>
        </p:txBody>
      </p:sp>
      <p:pic>
        <p:nvPicPr>
          <p:cNvPr id="10242" name="Picture 2"/>
          <p:cNvPicPr>
            <a:picLocks noGrp="1" noChangeAspect="1" noChangeArrowheads="1"/>
          </p:cNvPicPr>
          <p:nvPr>
            <p:ph idx="1"/>
          </p:nvPr>
        </p:nvPicPr>
        <p:blipFill>
          <a:blip r:embed="rId2"/>
          <a:srcRect/>
          <a:stretch>
            <a:fillRect/>
          </a:stretch>
        </p:blipFill>
        <p:spPr bwMode="auto">
          <a:xfrm>
            <a:off x="1898697" y="1447800"/>
            <a:ext cx="6572156" cy="48006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a:srcRect/>
          <a:stretch>
            <a:fillRect/>
          </a:stretch>
        </p:blipFill>
        <p:spPr bwMode="auto">
          <a:xfrm>
            <a:off x="1435100" y="609600"/>
            <a:ext cx="7499350" cy="5235453"/>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Types of Clouds</a:t>
            </a:r>
            <a:endParaRPr lang="en-US"/>
          </a:p>
        </p:txBody>
      </p:sp>
      <p:pic>
        <p:nvPicPr>
          <p:cNvPr id="1026" name="Picture 2"/>
          <p:cNvPicPr>
            <a:picLocks noGrp="1" noChangeAspect="1" noChangeArrowheads="1"/>
          </p:cNvPicPr>
          <p:nvPr>
            <p:ph idx="1"/>
          </p:nvPr>
        </p:nvPicPr>
        <p:blipFill>
          <a:blip r:embed="rId2"/>
          <a:srcRect/>
          <a:stretch>
            <a:fillRect/>
          </a:stretch>
        </p:blipFill>
        <p:spPr bwMode="auto">
          <a:xfrm>
            <a:off x="1066800" y="1600200"/>
            <a:ext cx="8077200" cy="4394479"/>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Redundancy</a:t>
            </a:r>
            <a:endParaRPr lang="en-US" dirty="0"/>
          </a:p>
        </p:txBody>
      </p:sp>
      <p:sp>
        <p:nvSpPr>
          <p:cNvPr id="3" name="Content Placeholder 2"/>
          <p:cNvSpPr>
            <a:spLocks noGrp="1"/>
          </p:cNvSpPr>
          <p:nvPr>
            <p:ph idx="1"/>
          </p:nvPr>
        </p:nvSpPr>
        <p:spPr/>
        <p:txBody>
          <a:bodyPr>
            <a:normAutofit/>
          </a:bodyPr>
          <a:lstStyle/>
          <a:p>
            <a:endParaRPr lang="en-US" sz="2000" dirty="0" smtClean="0">
              <a:latin typeface="Arial Black" pitchFamily="34" charset="0"/>
            </a:endParaRPr>
          </a:p>
          <a:p>
            <a:endParaRPr lang="en-US" sz="2000" dirty="0" smtClean="0">
              <a:latin typeface="Arial Black" pitchFamily="34" charset="0"/>
            </a:endParaRPr>
          </a:p>
          <a:p>
            <a:r>
              <a:rPr lang="en-US" sz="2000" dirty="0" smtClean="0">
                <a:latin typeface="Arial Black" pitchFamily="34" charset="0"/>
              </a:rPr>
              <a:t>Azure Storage always stores multiple copies of your data so that it is protected from planned and unplanned events, including transient hardware failures, network or power outages, and massive natural disasters.</a:t>
            </a:r>
          </a:p>
          <a:p>
            <a:endParaRPr lang="en-US" sz="2000" dirty="0" smtClean="0">
              <a:latin typeface="Arial Black" pitchFamily="34" charset="0"/>
            </a:endParaRPr>
          </a:p>
          <a:p>
            <a:r>
              <a:rPr lang="en-US" sz="2000" dirty="0" smtClean="0">
                <a:latin typeface="Arial Black" pitchFamily="34" charset="0"/>
              </a:rPr>
              <a:t> Redundancy ensures that your storage account meets its availability and durability targets even in the face of failures.</a:t>
            </a:r>
            <a:endParaRPr lang="en-US" sz="2000" dirty="0">
              <a:latin typeface="Arial Black" pitchFamily="34" charset="0"/>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a:srcRect/>
          <a:stretch>
            <a:fillRect/>
          </a:stretch>
        </p:blipFill>
        <p:spPr bwMode="auto">
          <a:xfrm>
            <a:off x="533400" y="685800"/>
            <a:ext cx="8229600" cy="5121851"/>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Redundancy</a:t>
            </a:r>
            <a:endParaRPr lang="en-US" dirty="0"/>
          </a:p>
        </p:txBody>
      </p:sp>
      <p:sp>
        <p:nvSpPr>
          <p:cNvPr id="3" name="Content Placeholder 2"/>
          <p:cNvSpPr>
            <a:spLocks noGrp="1"/>
          </p:cNvSpPr>
          <p:nvPr>
            <p:ph idx="1"/>
          </p:nvPr>
        </p:nvSpPr>
        <p:spPr/>
        <p:txBody>
          <a:bodyPr/>
          <a:lstStyle/>
          <a:p>
            <a:endParaRPr lang="en-US" sz="2000" b="1" dirty="0" smtClean="0">
              <a:latin typeface="Arial" pitchFamily="34" charset="0"/>
              <a:cs typeface="Arial" pitchFamily="34" charset="0"/>
            </a:endParaRPr>
          </a:p>
          <a:p>
            <a:r>
              <a:rPr lang="en-US" sz="2000" b="1" dirty="0" smtClean="0">
                <a:latin typeface="Arial" pitchFamily="34" charset="0"/>
                <a:cs typeface="Arial" pitchFamily="34" charset="0"/>
              </a:rPr>
              <a:t>Locally redundant storage (LRS)</a:t>
            </a:r>
            <a:r>
              <a:rPr lang="en-US" sz="2000" dirty="0" smtClean="0">
                <a:latin typeface="Arial" pitchFamily="34" charset="0"/>
                <a:cs typeface="Arial" pitchFamily="34" charset="0"/>
              </a:rPr>
              <a:t> copies your data synchronously three times within a single physical location in the primary region. LRS is the least expensive replication option, but is not recommended for applications requiring high availability or durability.</a:t>
            </a:r>
          </a:p>
          <a:p>
            <a:endParaRPr lang="en-US" dirty="0" smtClean="0"/>
          </a:p>
          <a:p>
            <a:r>
              <a:rPr lang="en-US" dirty="0" smtClean="0"/>
              <a:t> </a:t>
            </a:r>
            <a:r>
              <a:rPr lang="en-US" sz="2000" dirty="0" smtClean="0">
                <a:latin typeface="Arial" pitchFamily="34" charset="0"/>
                <a:cs typeface="Arial" pitchFamily="34" charset="0"/>
              </a:rPr>
              <a:t>if a disaster such as fire or flooding occurs within the data center, all replicas of a storage account using LRS may be lost or unrecoverable. </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smtClean="0"/>
              <a:t>LRS recommended only If your application stores data that can be easily reconstructed if data loss occurs, you may opt for LRS.</a:t>
            </a:r>
            <a:endParaRPr lang="en-US" sz="2000" dirty="0"/>
          </a:p>
        </p:txBody>
      </p:sp>
      <p:pic>
        <p:nvPicPr>
          <p:cNvPr id="1026" name="Picture 2"/>
          <p:cNvPicPr>
            <a:picLocks noGrp="1" noChangeAspect="1" noChangeArrowheads="1"/>
          </p:cNvPicPr>
          <p:nvPr>
            <p:ph idx="1"/>
          </p:nvPr>
        </p:nvPicPr>
        <p:blipFill>
          <a:blip r:embed="rId2"/>
          <a:srcRect/>
          <a:stretch>
            <a:fillRect/>
          </a:stretch>
        </p:blipFill>
        <p:spPr bwMode="auto">
          <a:xfrm>
            <a:off x="2743200" y="1676400"/>
            <a:ext cx="4558632" cy="4724400"/>
          </a:xfrm>
          <a:prstGeom prst="rect">
            <a:avLst/>
          </a:prstGeom>
          <a:noFill/>
          <a:ln w="9525">
            <a:noFill/>
            <a:miter lim="800000"/>
            <a:headEnd/>
            <a:tailEnd/>
          </a:ln>
          <a:effectLst/>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sz="2000" b="1" dirty="0" smtClean="0">
                <a:latin typeface="Arial" pitchFamily="34" charset="0"/>
                <a:cs typeface="Arial" pitchFamily="34" charset="0"/>
              </a:rPr>
              <a:t>Zone-redundant storage (ZRS)</a:t>
            </a:r>
            <a:r>
              <a:rPr lang="en-US" sz="2000" dirty="0" smtClean="0">
                <a:latin typeface="Arial" pitchFamily="34" charset="0"/>
                <a:cs typeface="Arial" pitchFamily="34" charset="0"/>
              </a:rPr>
              <a:t> copies your data synchronously across three Azure availability zones in the primary region.</a:t>
            </a:r>
          </a:p>
          <a:p>
            <a:endParaRPr lang="en-US" sz="2000" dirty="0" smtClean="0">
              <a:latin typeface="Arial" pitchFamily="34" charset="0"/>
              <a:cs typeface="Arial" pitchFamily="34" charset="0"/>
            </a:endParaRPr>
          </a:p>
          <a:p>
            <a:r>
              <a:rPr lang="en-US" sz="2000" dirty="0" smtClean="0">
                <a:latin typeface="Arial" pitchFamily="34" charset="0"/>
                <a:cs typeface="Arial" pitchFamily="34" charset="0"/>
              </a:rPr>
              <a:t> For applications requiring high availability, Microsoft recommends using ZRS in the primary region, and also replicating to a secondary region.</a:t>
            </a:r>
          </a:p>
          <a:p>
            <a:endParaRPr lang="en-US" sz="2000" dirty="0" smtClean="0">
              <a:latin typeface="Arial" pitchFamily="34" charset="0"/>
              <a:cs typeface="Arial" pitchFamily="34" charset="0"/>
            </a:endParaRPr>
          </a:p>
          <a:p>
            <a:r>
              <a:rPr lang="en-US" sz="2000" dirty="0" smtClean="0"/>
              <a:t>With ZRS, your data is still accessible for both read and write operations even if a zone becomes unavailable.</a:t>
            </a:r>
          </a:p>
          <a:p>
            <a:endParaRPr lang="en-US" sz="2000" dirty="0" smtClean="0">
              <a:latin typeface="Arial" pitchFamily="34" charset="0"/>
              <a:cs typeface="Arial" pitchFamily="34" charset="0"/>
            </a:endParaRPr>
          </a:p>
          <a:p>
            <a:r>
              <a:rPr lang="en-US" sz="2000" dirty="0" smtClean="0"/>
              <a:t>A write request to a storage account that is using ZRS happens synchronously. The write operation returns successfully only after the data is written to all replicas across the three availability zones.</a:t>
            </a:r>
            <a:endParaRPr lang="en-US" sz="2000" dirty="0" smtClean="0">
              <a:latin typeface="Arial" pitchFamily="34" charset="0"/>
              <a:cs typeface="Arial" pitchFamily="34" charset="0"/>
            </a:endParaRPr>
          </a:p>
          <a:p>
            <a:endParaRPr lang="en-US" dirty="0"/>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304800"/>
            <a:ext cx="6888480" cy="1143000"/>
          </a:xfrm>
        </p:spPr>
        <p:txBody>
          <a:bodyPr>
            <a:noAutofit/>
          </a:bodyPr>
          <a:lstStyle/>
          <a:p>
            <a:r>
              <a:rPr lang="en-US" sz="2000" dirty="0" smtClean="0"/>
              <a:t>The following diagram shows how your data is replicated across availability zones in the primary region with ZRS:</a:t>
            </a:r>
            <a:endParaRPr lang="en-US" sz="2000" dirty="0"/>
          </a:p>
        </p:txBody>
      </p:sp>
      <p:pic>
        <p:nvPicPr>
          <p:cNvPr id="2050" name="Picture 2"/>
          <p:cNvPicPr>
            <a:picLocks noGrp="1" noChangeAspect="1" noChangeArrowheads="1"/>
          </p:cNvPicPr>
          <p:nvPr>
            <p:ph idx="1"/>
          </p:nvPr>
        </p:nvPicPr>
        <p:blipFill>
          <a:blip r:embed="rId2"/>
          <a:srcRect/>
          <a:stretch>
            <a:fillRect/>
          </a:stretch>
        </p:blipFill>
        <p:spPr bwMode="auto">
          <a:xfrm>
            <a:off x="1524000" y="1481137"/>
            <a:ext cx="7010399" cy="4733925"/>
          </a:xfrm>
          <a:prstGeom prst="rect">
            <a:avLst/>
          </a:prstGeom>
          <a:noFill/>
          <a:ln w="9525">
            <a:noFill/>
            <a:miter lim="800000"/>
            <a:headEnd/>
            <a:tailEnd/>
          </a:ln>
          <a:effectLst/>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lnSpc>
                <a:spcPct val="110000"/>
              </a:lnSpc>
            </a:pPr>
            <a:r>
              <a:rPr lang="en-US" sz="2000" b="1" dirty="0" smtClean="0"/>
              <a:t>Geo-redundant storage (GRS)</a:t>
            </a:r>
            <a:r>
              <a:rPr lang="en-US" sz="2000" dirty="0" smtClean="0"/>
              <a:t> copies your data synchronously three times within a single physical location in the primary region using LRS.</a:t>
            </a:r>
          </a:p>
          <a:p>
            <a:pPr>
              <a:lnSpc>
                <a:spcPct val="110000"/>
              </a:lnSpc>
            </a:pPr>
            <a:endParaRPr lang="en-US" sz="2000" dirty="0" smtClean="0"/>
          </a:p>
          <a:p>
            <a:pPr>
              <a:lnSpc>
                <a:spcPct val="110000"/>
              </a:lnSpc>
            </a:pPr>
            <a:r>
              <a:rPr lang="en-US" sz="2000" dirty="0" smtClean="0"/>
              <a:t> It then copies your data asynchronously to a single physical location in the secondary region. Within the secondary region, your data is copied synchronously three times using LRS.</a:t>
            </a:r>
          </a:p>
          <a:p>
            <a:pPr>
              <a:lnSpc>
                <a:spcPct val="110000"/>
              </a:lnSpc>
            </a:pPr>
            <a:endParaRPr lang="en-US" sz="2000" dirty="0" smtClean="0"/>
          </a:p>
          <a:p>
            <a:pPr>
              <a:lnSpc>
                <a:spcPct val="110000"/>
              </a:lnSpc>
            </a:pPr>
            <a:r>
              <a:rPr lang="en-US" sz="2000" dirty="0" smtClean="0"/>
              <a:t>A write operation is first committed to the primary location and replicated using LRS. The update is then replicated asynchronously to the secondary region. When data is written to the secondary location, it's also replicated within that location using LRS.</a:t>
            </a:r>
          </a:p>
          <a:p>
            <a:endParaRPr lang="en-US"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074" name="Picture 2"/>
          <p:cNvPicPr>
            <a:picLocks noGrp="1" noChangeAspect="1" noChangeArrowheads="1"/>
          </p:cNvPicPr>
          <p:nvPr>
            <p:ph idx="1"/>
          </p:nvPr>
        </p:nvPicPr>
        <p:blipFill>
          <a:blip r:embed="rId2"/>
          <a:srcRect/>
          <a:stretch>
            <a:fillRect/>
          </a:stretch>
        </p:blipFill>
        <p:spPr bwMode="auto">
          <a:xfrm>
            <a:off x="1295400" y="1143000"/>
            <a:ext cx="7627937" cy="5105399"/>
          </a:xfrm>
          <a:prstGeom prst="rect">
            <a:avLst/>
          </a:prstGeom>
          <a:noFill/>
          <a:ln w="9525">
            <a:noFill/>
            <a:miter lim="800000"/>
            <a:headEnd/>
            <a:tailEnd/>
          </a:ln>
          <a:effectLst/>
        </p:spPr>
      </p:pic>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endParaRPr lang="en-US" sz="2000" dirty="0" smtClean="0"/>
          </a:p>
          <a:p>
            <a:endParaRPr lang="en-US" sz="2000" dirty="0" smtClean="0"/>
          </a:p>
          <a:p>
            <a:r>
              <a:rPr lang="en-US" sz="2000" dirty="0" smtClean="0"/>
              <a:t>Geo-zone-redundant storage (GZRS) copies your data synchronously across three Azure availability zones in the primary region using ZRS.</a:t>
            </a:r>
          </a:p>
          <a:p>
            <a:endParaRPr lang="en-US" sz="2000" dirty="0" smtClean="0"/>
          </a:p>
          <a:p>
            <a:r>
              <a:rPr lang="en-US" sz="2000" dirty="0" smtClean="0"/>
              <a:t> It then copies your data asynchronously to a single physical location in the secondary region. Within the secondary region, your data is copied synchronously three times using LRS.</a:t>
            </a:r>
          </a:p>
          <a:p>
            <a:endParaRPr lang="en-US" dirty="0"/>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098" name="Picture 2"/>
          <p:cNvPicPr>
            <a:picLocks noGrp="1" noChangeAspect="1" noChangeArrowheads="1"/>
          </p:cNvPicPr>
          <p:nvPr>
            <p:ph idx="1"/>
          </p:nvPr>
        </p:nvPicPr>
        <p:blipFill>
          <a:blip r:embed="rId2"/>
          <a:srcRect/>
          <a:stretch>
            <a:fillRect/>
          </a:stretch>
        </p:blipFill>
        <p:spPr bwMode="auto">
          <a:xfrm>
            <a:off x="1143000" y="914400"/>
            <a:ext cx="7848600" cy="4486275"/>
          </a:xfrm>
          <a:prstGeom prst="rect">
            <a:avLst/>
          </a:prstGeom>
          <a:noFill/>
          <a:ln w="9525">
            <a:noFill/>
            <a:miter lim="800000"/>
            <a:headEnd/>
            <a:tailEnd/>
          </a:ln>
          <a:effectLst/>
        </p:spPr>
      </p:pic>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srcRect/>
          <a:stretch>
            <a:fillRect/>
          </a:stretch>
        </p:blipFill>
        <p:spPr bwMode="auto">
          <a:xfrm>
            <a:off x="1066800" y="609600"/>
            <a:ext cx="7867650" cy="5584553"/>
          </a:xfrm>
          <a:prstGeom prst="rect">
            <a:avLst/>
          </a:prstGeom>
          <a:noFill/>
          <a:ln w="9525">
            <a:noFill/>
            <a:miter lim="800000"/>
            <a:headEnd/>
            <a:tailEnd/>
          </a:ln>
          <a:effectLst/>
        </p:spPr>
      </p:pic>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990600" y="762000"/>
            <a:ext cx="7943850" cy="5106758"/>
          </a:xfrm>
          <a:prstGeom prst="rect">
            <a:avLst/>
          </a:prstGeom>
          <a:noFill/>
          <a:ln w="9525">
            <a:noFill/>
            <a:miter lim="800000"/>
            <a:headEnd/>
            <a:tailEnd/>
          </a:ln>
          <a:effectLst/>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1066799"/>
          </a:xfrm>
        </p:spPr>
        <p:txBody>
          <a:bodyPr/>
          <a:lstStyle/>
          <a:p>
            <a:endParaRPr lang="en-US" dirty="0"/>
          </a:p>
        </p:txBody>
      </p:sp>
      <p:sp>
        <p:nvSpPr>
          <p:cNvPr id="3" name="Subtitle 2"/>
          <p:cNvSpPr>
            <a:spLocks noGrp="1"/>
          </p:cNvSpPr>
          <p:nvPr>
            <p:ph type="subTitle" idx="1"/>
          </p:nvPr>
        </p:nvSpPr>
        <p:spPr>
          <a:xfrm>
            <a:off x="762000" y="1828800"/>
            <a:ext cx="7696200" cy="4495800"/>
          </a:xfrm>
        </p:spPr>
        <p:txBody>
          <a:bodyPr/>
          <a:lstStyle/>
          <a:p>
            <a:endParaRPr lang="en-US" dirty="0" smtClean="0"/>
          </a:p>
          <a:p>
            <a:endParaRPr lang="en-US" dirty="0"/>
          </a:p>
        </p:txBody>
      </p:sp>
      <p:pic>
        <p:nvPicPr>
          <p:cNvPr id="1029" name="Picture 5"/>
          <p:cNvPicPr>
            <a:picLocks noChangeAspect="1" noChangeArrowheads="1"/>
          </p:cNvPicPr>
          <p:nvPr/>
        </p:nvPicPr>
        <p:blipFill>
          <a:blip r:embed="rId2"/>
          <a:srcRect/>
          <a:stretch>
            <a:fillRect/>
          </a:stretch>
        </p:blipFill>
        <p:spPr bwMode="auto">
          <a:xfrm>
            <a:off x="1905000" y="609600"/>
            <a:ext cx="5162550" cy="56007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AZURE-BOARDS</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990600" y="2105024"/>
            <a:ext cx="7924799" cy="4752975"/>
          </a:xfrm>
          <a:prstGeom prst="rect">
            <a:avLst/>
          </a:prstGeom>
          <a:noFill/>
          <a:ln w="9525">
            <a:noFill/>
            <a:miter lim="800000"/>
            <a:headEnd/>
            <a:tailEnd/>
          </a:ln>
          <a:effectLst/>
        </p:spPr>
      </p:pic>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DOCKER COMMANDS</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prstGeom prst="rect">
            <a:avLst/>
          </a:prstGeom>
          <a:noFill/>
          <a:ln w="9525">
            <a:noFill/>
            <a:miter lim="800000"/>
            <a:headEnd/>
            <a:tailEnd/>
          </a:ln>
          <a:effectLst/>
        </p:spPr>
      </p:pic>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srcRect/>
          <a:stretch>
            <a:fillRect/>
          </a:stretch>
        </p:blipFill>
        <p:spPr bwMode="auto">
          <a:xfrm>
            <a:off x="1435100" y="1506839"/>
            <a:ext cx="7499350" cy="4682521"/>
          </a:xfrm>
          <a:prstGeom prst="rect">
            <a:avLst/>
          </a:prstGeom>
          <a:noFill/>
          <a:ln w="9525">
            <a:noFill/>
            <a:miter lim="800000"/>
            <a:headEnd/>
            <a:tailEnd/>
          </a:ln>
          <a:effectLst/>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8" name="Content Placeholder 7"/>
          <p:cNvSpPr>
            <a:spLocks noGrp="1"/>
          </p:cNvSpPr>
          <p:nvPr>
            <p:ph idx="1"/>
          </p:nvPr>
        </p:nvSpPr>
        <p:spPr/>
        <p:txBody>
          <a:bodyPr/>
          <a:lstStyle/>
          <a:p>
            <a:endParaRPr lang="en-US"/>
          </a:p>
        </p:txBody>
      </p:sp>
      <p:pic>
        <p:nvPicPr>
          <p:cNvPr id="2055" name="Picture 7"/>
          <p:cNvPicPr>
            <a:picLocks noChangeAspect="1" noChangeArrowheads="1"/>
          </p:cNvPicPr>
          <p:nvPr/>
        </p:nvPicPr>
        <p:blipFill>
          <a:blip r:embed="rId2"/>
          <a:srcRect/>
          <a:stretch>
            <a:fillRect/>
          </a:stretch>
        </p:blipFill>
        <p:spPr bwMode="auto">
          <a:xfrm>
            <a:off x="1176338" y="671513"/>
            <a:ext cx="6791325" cy="5514975"/>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buNone/>
            </a:pPr>
            <a:endParaRPr lang="en-US" sz="3600" dirty="0" smtClean="0"/>
          </a:p>
          <a:p>
            <a:pPr>
              <a:buNone/>
            </a:pPr>
            <a:endParaRPr lang="en-US" sz="3600" dirty="0" smtClean="0"/>
          </a:p>
          <a:p>
            <a:pPr>
              <a:buNone/>
            </a:pPr>
            <a:r>
              <a:rPr lang="en-US" sz="3600" b="1" dirty="0" smtClean="0"/>
              <a:t>What is CLOUD?</a:t>
            </a:r>
          </a:p>
          <a:p>
            <a:endParaRPr lang="en-US" sz="3600" b="1" dirty="0" smtClean="0"/>
          </a:p>
          <a:p>
            <a:pPr>
              <a:buNone/>
            </a:pPr>
            <a:r>
              <a:rPr lang="en-US" sz="3600" b="1" dirty="0" smtClean="0"/>
              <a:t>What do we have in the CLOUD?</a:t>
            </a:r>
            <a:endParaRPr lang="en-US" sz="3600" b="1" dirty="0"/>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Autofit/>
          </a:bodyPr>
          <a:lstStyle/>
          <a:p>
            <a:r>
              <a:rPr lang="en-US" sz="3600" b="1" dirty="0" smtClean="0"/>
              <a:t>1. Infrastructure</a:t>
            </a:r>
          </a:p>
          <a:p>
            <a:endParaRPr lang="en-US" sz="3600" b="1" dirty="0" smtClean="0"/>
          </a:p>
          <a:p>
            <a:r>
              <a:rPr lang="en-US" sz="3600" b="1" dirty="0" smtClean="0"/>
              <a:t>2. Developer </a:t>
            </a:r>
          </a:p>
          <a:p>
            <a:endParaRPr lang="en-US" sz="3600" b="1" dirty="0" smtClean="0"/>
          </a:p>
          <a:p>
            <a:r>
              <a:rPr lang="en-US" sz="3600" b="1" dirty="0" smtClean="0"/>
              <a:t>3. Security</a:t>
            </a:r>
          </a:p>
          <a:p>
            <a:endParaRPr lang="en-US" sz="3600" b="1" dirty="0" smtClean="0"/>
          </a:p>
          <a:p>
            <a:r>
              <a:rPr lang="en-US" sz="3600" b="1" dirty="0" smtClean="0"/>
              <a:t>4. Data Analytics</a:t>
            </a:r>
          </a:p>
          <a:p>
            <a:endParaRPr lang="en-US" sz="3600" dirty="0"/>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a:t>
            </a:r>
            <a:endParaRPr lang="en-US" dirty="0"/>
          </a:p>
        </p:txBody>
      </p:sp>
      <p:pic>
        <p:nvPicPr>
          <p:cNvPr id="5122" name="Picture 2"/>
          <p:cNvPicPr>
            <a:picLocks noGrp="1" noChangeAspect="1" noChangeArrowheads="1"/>
          </p:cNvPicPr>
          <p:nvPr>
            <p:ph idx="1"/>
          </p:nvPr>
        </p:nvPicPr>
        <p:blipFill>
          <a:blip r:embed="rId2"/>
          <a:srcRect/>
          <a:stretch>
            <a:fillRect/>
          </a:stretch>
        </p:blipFill>
        <p:spPr bwMode="auto">
          <a:xfrm>
            <a:off x="1582411" y="1447800"/>
            <a:ext cx="7204728" cy="48006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152400" y="609600"/>
            <a:ext cx="8839200" cy="55626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a:t>
            </a:r>
            <a:endParaRPr lang="en-US" dirty="0"/>
          </a:p>
        </p:txBody>
      </p:sp>
      <p:sp>
        <p:nvSpPr>
          <p:cNvPr id="3" name="Content Placeholder 2"/>
          <p:cNvSpPr>
            <a:spLocks noGrp="1"/>
          </p:cNvSpPr>
          <p:nvPr>
            <p:ph idx="1"/>
          </p:nvPr>
        </p:nvSpPr>
        <p:spPr/>
        <p:txBody>
          <a:bodyPr>
            <a:normAutofit/>
          </a:bodyPr>
          <a:lstStyle/>
          <a:p>
            <a:endParaRPr lang="en-US" sz="2800" dirty="0" smtClean="0"/>
          </a:p>
          <a:p>
            <a:r>
              <a:rPr lang="en-US" sz="2800" b="1" dirty="0" smtClean="0"/>
              <a:t>1. COST EFFECTIVE</a:t>
            </a:r>
          </a:p>
          <a:p>
            <a:endParaRPr lang="en-US" sz="2800" b="1" dirty="0" smtClean="0"/>
          </a:p>
          <a:p>
            <a:r>
              <a:rPr lang="en-US" sz="2800" b="1" dirty="0" smtClean="0"/>
              <a:t>2. AGILITY</a:t>
            </a:r>
          </a:p>
          <a:p>
            <a:endParaRPr lang="en-US" sz="2800" b="1" dirty="0" smtClean="0"/>
          </a:p>
          <a:p>
            <a:r>
              <a:rPr lang="en-US" sz="2800" b="1" dirty="0" smtClean="0"/>
              <a:t>3.SOFTWARE INTEGRATION</a:t>
            </a:r>
          </a:p>
          <a:p>
            <a:endParaRPr lang="en-US" sz="2800" b="1" dirty="0" smtClean="0"/>
          </a:p>
          <a:p>
            <a:r>
              <a:rPr lang="en-US" sz="2800" b="1" dirty="0" smtClean="0"/>
              <a:t>4.UNLIMITED STORAGE</a:t>
            </a:r>
          </a:p>
        </p:txBody>
      </p:sp>
    </p:spTree>
  </p:cSld>
  <p:clrMapOvr>
    <a:masterClrMapping/>
  </p:clrMapOvr>
  <p:transition>
    <p:fad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210</TotalTime>
  <Words>212</Words>
  <Application>Microsoft Office PowerPoint</Application>
  <PresentationFormat>On-screen Show (4:3)</PresentationFormat>
  <Paragraphs>79</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Solstice</vt:lpstr>
      <vt:lpstr>Slide 1</vt:lpstr>
      <vt:lpstr>Slide 2</vt:lpstr>
      <vt:lpstr>Slide 3</vt:lpstr>
      <vt:lpstr>Slide 4</vt:lpstr>
      <vt:lpstr>Slide 5</vt:lpstr>
      <vt:lpstr>Slide 6</vt:lpstr>
      <vt:lpstr>CLOUD COMPUTING</vt:lpstr>
      <vt:lpstr>Slide 8</vt:lpstr>
      <vt:lpstr>ADVANTAGES</vt:lpstr>
      <vt:lpstr>ADVANTAGES</vt:lpstr>
      <vt:lpstr>DISADVANTAGES</vt:lpstr>
      <vt:lpstr>DATA CENTER</vt:lpstr>
      <vt:lpstr>Slide 13</vt:lpstr>
      <vt:lpstr>Slide 14</vt:lpstr>
      <vt:lpstr>The underwater data center was designed with cooling systems and renewable electricity from on-shore wind and solar as well as off-shore tides and waves. Microsoft is on a journey to become carbon-negative by 2030 through advancing the efficiency and sustainability of its cloud infrastructure</vt:lpstr>
      <vt:lpstr>Slide 16</vt:lpstr>
      <vt:lpstr>Slide 17</vt:lpstr>
      <vt:lpstr>Types of Clouds</vt:lpstr>
      <vt:lpstr>Redundancy</vt:lpstr>
      <vt:lpstr>Types of Redundancy</vt:lpstr>
      <vt:lpstr>LRS recommended only If your application stores data that can be easily reconstructed if data loss occurs, you may opt for LRS.</vt:lpstr>
      <vt:lpstr>Slide 22</vt:lpstr>
      <vt:lpstr>The following diagram shows how your data is replicated across availability zones in the primary region with ZRS:</vt:lpstr>
      <vt:lpstr>Slide 24</vt:lpstr>
      <vt:lpstr>Slide 25</vt:lpstr>
      <vt:lpstr>Slide 26</vt:lpstr>
      <vt:lpstr>Slide 27</vt:lpstr>
      <vt:lpstr>Slide 28</vt:lpstr>
      <vt:lpstr>Slide 29</vt:lpstr>
      <vt:lpstr>AZURE-BOARDS</vt:lpstr>
      <vt:lpstr>DOCKER COMMANDS</vt:lpstr>
      <vt:lpstr>Slide 32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S_H_Y_A_M</dc:creator>
  <cp:lastModifiedBy>Windows User</cp:lastModifiedBy>
  <cp:revision>39</cp:revision>
  <dcterms:created xsi:type="dcterms:W3CDTF">2006-08-16T00:00:00Z</dcterms:created>
  <dcterms:modified xsi:type="dcterms:W3CDTF">2022-03-14T09:03:50Z</dcterms:modified>
</cp:coreProperties>
</file>

<file path=docProps/thumbnail.jpeg>
</file>